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8" r:id="rId18"/>
    <p:sldId id="276" r:id="rId19"/>
    <p:sldId id="274" r:id="rId20"/>
    <p:sldId id="273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626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654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1729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10" name="Téglalap 9"/>
          <p:cNvSpPr/>
          <p:nvPr userDrawn="1"/>
        </p:nvSpPr>
        <p:spPr>
          <a:xfrm>
            <a:off x="1714501" y="383291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1800" cap="small" baseline="0" dirty="0"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Derecskei </a:t>
            </a:r>
            <a:br>
              <a:rPr lang="hu-HU" sz="1800" cap="small" baseline="0" dirty="0"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cap="small" baseline="0" dirty="0"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Bocskai István </a:t>
            </a:r>
            <a:br>
              <a:rPr lang="hu-HU" sz="1800" cap="small" baseline="0" dirty="0"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sz="1800" cap="small" baseline="0" dirty="0"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Általános Iskola</a:t>
            </a:r>
            <a:br>
              <a:rPr lang="hu-HU" sz="1800" cap="small" baseline="0" dirty="0">
                <a:solidFill>
                  <a:srgbClr val="1F24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sp>
        <p:nvSpPr>
          <p:cNvPr id="11" name="Szöveg helye 7"/>
          <p:cNvSpPr>
            <a:spLocks noGrp="1"/>
          </p:cNvSpPr>
          <p:nvPr>
            <p:ph type="body" sz="quarter" idx="10"/>
          </p:nvPr>
        </p:nvSpPr>
        <p:spPr>
          <a:xfrm>
            <a:off x="4489938" y="328684"/>
            <a:ext cx="6863862" cy="902068"/>
          </a:xfrm>
          <a:solidFill>
            <a:srgbClr val="1F2466"/>
          </a:solidFill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7274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194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55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3332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8653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246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7042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2685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966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62F83-EFB6-4BE4-912C-AB300A8C2659}" type="datetimeFigureOut">
              <a:rPr lang="hu-HU" smtClean="0"/>
              <a:t>2023. 06. 28.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A5A07-1400-442B-AC90-954FC4A1500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021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Vármegyei </a:t>
            </a:r>
            <a:r>
              <a:rPr lang="hu-HU" dirty="0" smtClean="0"/>
              <a:t>versenyeredmények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 2022-2023-as tanévben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18723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842393"/>
              </p:ext>
            </p:extLst>
          </p:nvPr>
        </p:nvGraphicFramePr>
        <p:xfrm>
          <a:off x="332508" y="1431637"/>
          <a:ext cx="11619347" cy="5292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1901">
                  <a:extLst>
                    <a:ext uri="{9D8B030D-6E8A-4147-A177-3AD203B41FA5}">
                      <a16:colId xmlns:a16="http://schemas.microsoft.com/office/drawing/2014/main" val="4270303924"/>
                    </a:ext>
                  </a:extLst>
                </a:gridCol>
                <a:gridCol w="2302841">
                  <a:extLst>
                    <a:ext uri="{9D8B030D-6E8A-4147-A177-3AD203B41FA5}">
                      <a16:colId xmlns:a16="http://schemas.microsoft.com/office/drawing/2014/main" val="3297066977"/>
                    </a:ext>
                  </a:extLst>
                </a:gridCol>
                <a:gridCol w="2460552">
                  <a:extLst>
                    <a:ext uri="{9D8B030D-6E8A-4147-A177-3AD203B41FA5}">
                      <a16:colId xmlns:a16="http://schemas.microsoft.com/office/drawing/2014/main" val="2989699267"/>
                    </a:ext>
                  </a:extLst>
                </a:gridCol>
                <a:gridCol w="1870738">
                  <a:extLst>
                    <a:ext uri="{9D8B030D-6E8A-4147-A177-3AD203B41FA5}">
                      <a16:colId xmlns:a16="http://schemas.microsoft.com/office/drawing/2014/main" val="3573317635"/>
                    </a:ext>
                  </a:extLst>
                </a:gridCol>
                <a:gridCol w="1973315">
                  <a:extLst>
                    <a:ext uri="{9D8B030D-6E8A-4147-A177-3AD203B41FA5}">
                      <a16:colId xmlns:a16="http://schemas.microsoft.com/office/drawing/2014/main" val="1530962961"/>
                    </a:ext>
                  </a:extLst>
                </a:gridCol>
              </a:tblGrid>
              <a:tr h="981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1347026"/>
                  </a:ext>
                </a:extLst>
              </a:tr>
              <a:tr h="1100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Költészet napi szavalóverseny városkörnyéki forduló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 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Győrffi-</a:t>
                      </a:r>
                      <a:r>
                        <a:rPr lang="hu-HU" sz="1800" dirty="0" err="1" smtClean="0">
                          <a:effectLst/>
                        </a:rPr>
                        <a:t>Biró</a:t>
                      </a:r>
                      <a:r>
                        <a:rPr lang="hu-HU" sz="1800" dirty="0" smtClean="0">
                          <a:effectLst/>
                        </a:rPr>
                        <a:t> Zalán Dániel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2.</a:t>
                      </a:r>
                      <a:r>
                        <a:rPr lang="hu-HU" sz="1800" dirty="0" smtClean="0">
                          <a:effectLst/>
                        </a:rPr>
                        <a:t> hely</a:t>
                      </a:r>
                      <a:endParaRPr lang="hu-HU" sz="1800" dirty="0" smtClean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Turányiné</a:t>
                      </a: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Balogh Beatrix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8657600"/>
                  </a:ext>
                </a:extLst>
              </a:tr>
              <a:tr h="981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Költészet napi szavalóverseny városkörnyéki forduló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4.osztály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Oláh Csanád Álmos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.</a:t>
                      </a:r>
                      <a:r>
                        <a:rPr lang="hu-HU" sz="1800" dirty="0" smtClean="0">
                          <a:effectLst/>
                        </a:rPr>
                        <a:t> hely</a:t>
                      </a: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Hatházi Veronika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3186156"/>
                  </a:ext>
                </a:extLst>
              </a:tr>
              <a:tr h="981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Költészet napi szavalóverseny városkörnyéki forduló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Schvarzkopf</a:t>
                      </a:r>
                      <a:r>
                        <a:rPr lang="hu-HU" sz="1800" dirty="0">
                          <a:effectLst/>
                        </a:rPr>
                        <a:t> Lujza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en-US" sz="1800" dirty="0" smtClean="0">
                          <a:effectLst/>
                        </a:rPr>
                        <a:t>.</a:t>
                      </a:r>
                      <a:r>
                        <a:rPr lang="hu-HU" sz="1800" dirty="0" smtClean="0">
                          <a:effectLst/>
                        </a:rPr>
                        <a:t> hely</a:t>
                      </a: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Kovácsné Katona Irma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0522361"/>
                  </a:ext>
                </a:extLst>
              </a:tr>
              <a:tr h="11001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Megyei Angol Csapatverseny a Dózsa György Általános Iskolában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5.osztály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Katona Emma Júlia , Varga Lili Alma  és Pádár Dávid József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6. hely</a:t>
                      </a:r>
                      <a:endParaRPr lang="hu-HU" sz="18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Bagdácsné</a:t>
                      </a:r>
                      <a:r>
                        <a:rPr lang="hu-HU" sz="1800" dirty="0">
                          <a:effectLst/>
                        </a:rPr>
                        <a:t> Kovács Mónika, Dobi Judit, Sáriné Kerek Erzsébet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80720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575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222843"/>
              </p:ext>
            </p:extLst>
          </p:nvPr>
        </p:nvGraphicFramePr>
        <p:xfrm>
          <a:off x="120073" y="1468583"/>
          <a:ext cx="11942618" cy="5095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5697">
                  <a:extLst>
                    <a:ext uri="{9D8B030D-6E8A-4147-A177-3AD203B41FA5}">
                      <a16:colId xmlns:a16="http://schemas.microsoft.com/office/drawing/2014/main" val="2902681799"/>
                    </a:ext>
                  </a:extLst>
                </a:gridCol>
                <a:gridCol w="2298339">
                  <a:extLst>
                    <a:ext uri="{9D8B030D-6E8A-4147-A177-3AD203B41FA5}">
                      <a16:colId xmlns:a16="http://schemas.microsoft.com/office/drawing/2014/main" val="3371076686"/>
                    </a:ext>
                  </a:extLst>
                </a:gridCol>
                <a:gridCol w="2597580">
                  <a:extLst>
                    <a:ext uri="{9D8B030D-6E8A-4147-A177-3AD203B41FA5}">
                      <a16:colId xmlns:a16="http://schemas.microsoft.com/office/drawing/2014/main" val="3552505138"/>
                    </a:ext>
                  </a:extLst>
                </a:gridCol>
                <a:gridCol w="1922786">
                  <a:extLst>
                    <a:ext uri="{9D8B030D-6E8A-4147-A177-3AD203B41FA5}">
                      <a16:colId xmlns:a16="http://schemas.microsoft.com/office/drawing/2014/main" val="3859416319"/>
                    </a:ext>
                  </a:extLst>
                </a:gridCol>
                <a:gridCol w="2028216">
                  <a:extLst>
                    <a:ext uri="{9D8B030D-6E8A-4147-A177-3AD203B41FA5}">
                      <a16:colId xmlns:a16="http://schemas.microsoft.com/office/drawing/2014/main" val="3417830349"/>
                    </a:ext>
                  </a:extLst>
                </a:gridCol>
              </a:tblGrid>
              <a:tr h="907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0531599"/>
                  </a:ext>
                </a:extLst>
              </a:tr>
              <a:tr h="12139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Megyei Angol Prózamondó verseny a debreceni Hatvani István Általános Iskolában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5.</a:t>
                      </a:r>
                      <a:r>
                        <a:rPr lang="hu-HU" sz="1800" baseline="0" dirty="0" smtClean="0">
                          <a:effectLst/>
                        </a:rPr>
                        <a:t> osztály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Kállai Nándor Zoltán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Bagdácsné</a:t>
                      </a: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Kovács Mónika, Dobi Judit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4803894"/>
                  </a:ext>
                </a:extLst>
              </a:tr>
              <a:tr h="973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Megyei Angol Prózamondó verseny a debreceni Hatvani István Általános </a:t>
                      </a:r>
                      <a:r>
                        <a:rPr lang="hu-HU" sz="1800" dirty="0" smtClean="0">
                          <a:effectLst/>
                        </a:rPr>
                        <a:t>Iskolában</a:t>
                      </a:r>
                      <a:endParaRPr lang="hu-HU" sz="18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6.osztály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Temesváry</a:t>
                      </a:r>
                      <a:r>
                        <a:rPr lang="hu-HU" sz="1800" dirty="0">
                          <a:effectLst/>
                        </a:rPr>
                        <a:t> Zsófi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effectLst/>
                        </a:rPr>
                        <a:t>5. </a:t>
                      </a:r>
                      <a:r>
                        <a:rPr lang="en-US" sz="1800" dirty="0" err="1" smtClean="0">
                          <a:effectLst/>
                        </a:rPr>
                        <a:t>hely</a:t>
                      </a: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Bagdácsné Kovács Mónika, Dobi Judit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9482239"/>
                  </a:ext>
                </a:extLst>
              </a:tr>
              <a:tr h="600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IX. Mechwart Lego Robot Kupa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6.osztály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Csigi</a:t>
                      </a:r>
                      <a:r>
                        <a:rPr lang="hu-HU" sz="1800" dirty="0">
                          <a:effectLst/>
                        </a:rPr>
                        <a:t> Kamilla , Kovács Anna, Sereg Máté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Farkas Dóra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425880"/>
                  </a:ext>
                </a:extLst>
              </a:tr>
              <a:tr h="600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Arany János szavalóverseny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Schvarzkopf Lujza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effectLst/>
                        </a:rPr>
                        <a:t>2. </a:t>
                      </a:r>
                      <a:r>
                        <a:rPr lang="en-US" sz="1800" dirty="0" err="1" smtClean="0">
                          <a:effectLst/>
                        </a:rPr>
                        <a:t>hely</a:t>
                      </a: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Kovácsné Katona Irma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4162790"/>
                  </a:ext>
                </a:extLst>
              </a:tr>
              <a:tr h="6001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Móra Ferenc  vers- és prózamondó versey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Schvarzkopf</a:t>
                      </a:r>
                      <a:r>
                        <a:rPr lang="hu-HU" sz="1800" dirty="0">
                          <a:effectLst/>
                        </a:rPr>
                        <a:t> Lujza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        2.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Kovácsné Katona Irma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752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145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7310041"/>
              </p:ext>
            </p:extLst>
          </p:nvPr>
        </p:nvGraphicFramePr>
        <p:xfrm>
          <a:off x="129309" y="2142077"/>
          <a:ext cx="11776366" cy="4402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2602">
                  <a:extLst>
                    <a:ext uri="{9D8B030D-6E8A-4147-A177-3AD203B41FA5}">
                      <a16:colId xmlns:a16="http://schemas.microsoft.com/office/drawing/2014/main" val="4010141280"/>
                    </a:ext>
                  </a:extLst>
                </a:gridCol>
                <a:gridCol w="2333961">
                  <a:extLst>
                    <a:ext uri="{9D8B030D-6E8A-4147-A177-3AD203B41FA5}">
                      <a16:colId xmlns:a16="http://schemas.microsoft.com/office/drawing/2014/main" val="3273206370"/>
                    </a:ext>
                  </a:extLst>
                </a:gridCol>
                <a:gridCol w="2493803">
                  <a:extLst>
                    <a:ext uri="{9D8B030D-6E8A-4147-A177-3AD203B41FA5}">
                      <a16:colId xmlns:a16="http://schemas.microsoft.com/office/drawing/2014/main" val="4002332543"/>
                    </a:ext>
                  </a:extLst>
                </a:gridCol>
                <a:gridCol w="1896019">
                  <a:extLst>
                    <a:ext uri="{9D8B030D-6E8A-4147-A177-3AD203B41FA5}">
                      <a16:colId xmlns:a16="http://schemas.microsoft.com/office/drawing/2014/main" val="909042441"/>
                    </a:ext>
                  </a:extLst>
                </a:gridCol>
                <a:gridCol w="1999981">
                  <a:extLst>
                    <a:ext uri="{9D8B030D-6E8A-4147-A177-3AD203B41FA5}">
                      <a16:colId xmlns:a16="http://schemas.microsoft.com/office/drawing/2014/main" val="29891733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1647712"/>
                  </a:ext>
                </a:extLst>
              </a:tr>
              <a:tr h="7106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Pénzokos Kupa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Bakonszegi</a:t>
                      </a: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Anna, Nagy Ildikó, Nagy Judit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hu-HU" sz="1800" b="1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3.hely</a:t>
                      </a:r>
                      <a:endParaRPr lang="hu-HU" sz="1800" b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Katonáné Molnár Mária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73227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Nemzetközi Kenguru Matematika 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5.osztály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Polónyi</a:t>
                      </a:r>
                      <a:r>
                        <a:rPr lang="hu-HU" sz="1800" dirty="0">
                          <a:effectLst/>
                        </a:rPr>
                        <a:t> </a:t>
                      </a:r>
                      <a:r>
                        <a:rPr lang="hu-HU" sz="1800" dirty="0" err="1">
                          <a:effectLst/>
                        </a:rPr>
                        <a:t>Zotán</a:t>
                      </a:r>
                      <a:r>
                        <a:rPr lang="hu-HU" sz="1800" dirty="0">
                          <a:effectLst/>
                        </a:rPr>
                        <a:t> 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    12</a:t>
                      </a:r>
                      <a:r>
                        <a:rPr lang="hu-HU" sz="1800" dirty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Bakó István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34201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Nemzetközi Kenguru Matematika 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6.osztály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Kovács Anna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3.hely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Katonáné Molnár Mária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410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Nemzetközi Kenguru Matematika 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6.osztály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Sereg Máté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     6.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Katonáné Molnár Mária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0766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Nemzetközi Kenguru Matematika 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Molnár Soimon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Katonáné Molnár Mária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6735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Nemzetközi Kenguru Matematika 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5.osztály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Kiss Mira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     9.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Katonáné Molnár Mária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0941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905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052464"/>
              </p:ext>
            </p:extLst>
          </p:nvPr>
        </p:nvGraphicFramePr>
        <p:xfrm>
          <a:off x="138546" y="2533491"/>
          <a:ext cx="11933380" cy="3815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3303">
                  <a:extLst>
                    <a:ext uri="{9D8B030D-6E8A-4147-A177-3AD203B41FA5}">
                      <a16:colId xmlns:a16="http://schemas.microsoft.com/office/drawing/2014/main" val="4130478160"/>
                    </a:ext>
                  </a:extLst>
                </a:gridCol>
                <a:gridCol w="2365079">
                  <a:extLst>
                    <a:ext uri="{9D8B030D-6E8A-4147-A177-3AD203B41FA5}">
                      <a16:colId xmlns:a16="http://schemas.microsoft.com/office/drawing/2014/main" val="1611971434"/>
                    </a:ext>
                  </a:extLst>
                </a:gridCol>
                <a:gridCol w="2527053">
                  <a:extLst>
                    <a:ext uri="{9D8B030D-6E8A-4147-A177-3AD203B41FA5}">
                      <a16:colId xmlns:a16="http://schemas.microsoft.com/office/drawing/2014/main" val="2052628992"/>
                    </a:ext>
                  </a:extLst>
                </a:gridCol>
                <a:gridCol w="1921299">
                  <a:extLst>
                    <a:ext uri="{9D8B030D-6E8A-4147-A177-3AD203B41FA5}">
                      <a16:colId xmlns:a16="http://schemas.microsoft.com/office/drawing/2014/main" val="233770514"/>
                    </a:ext>
                  </a:extLst>
                </a:gridCol>
                <a:gridCol w="2026646">
                  <a:extLst>
                    <a:ext uri="{9D8B030D-6E8A-4147-A177-3AD203B41FA5}">
                      <a16:colId xmlns:a16="http://schemas.microsoft.com/office/drawing/2014/main" val="29998418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Helyezés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7604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Alapműveleti Matematikaverseny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6.osztály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Sereg Máté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3.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Katonáné Molnár Mária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32478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Alapműveleti Matematikaverseny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Simon Petra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            2.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Katonáné Molnár Mária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3496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Alapműveleti Matematikaverseny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Tóth Kevin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           7.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Katonáné Molnár Mária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0986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Alapműveleti Matematikaverseny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Nagy Ildikó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           8.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Katonáné Molnár Mária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96181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Alapműveleti Matematikaverseny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Rácz Botond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           9.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Katonáné Molnár Mária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9498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01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848400"/>
              </p:ext>
            </p:extLst>
          </p:nvPr>
        </p:nvGraphicFramePr>
        <p:xfrm>
          <a:off x="138546" y="1524001"/>
          <a:ext cx="11674763" cy="5070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6266">
                  <a:extLst>
                    <a:ext uri="{9D8B030D-6E8A-4147-A177-3AD203B41FA5}">
                      <a16:colId xmlns:a16="http://schemas.microsoft.com/office/drawing/2014/main" val="2971457736"/>
                    </a:ext>
                  </a:extLst>
                </a:gridCol>
                <a:gridCol w="2313824">
                  <a:extLst>
                    <a:ext uri="{9D8B030D-6E8A-4147-A177-3AD203B41FA5}">
                      <a16:colId xmlns:a16="http://schemas.microsoft.com/office/drawing/2014/main" val="1662032167"/>
                    </a:ext>
                  </a:extLst>
                </a:gridCol>
                <a:gridCol w="2472287">
                  <a:extLst>
                    <a:ext uri="{9D8B030D-6E8A-4147-A177-3AD203B41FA5}">
                      <a16:colId xmlns:a16="http://schemas.microsoft.com/office/drawing/2014/main" val="294435871"/>
                    </a:ext>
                  </a:extLst>
                </a:gridCol>
                <a:gridCol w="1879661">
                  <a:extLst>
                    <a:ext uri="{9D8B030D-6E8A-4147-A177-3AD203B41FA5}">
                      <a16:colId xmlns:a16="http://schemas.microsoft.com/office/drawing/2014/main" val="1697256421"/>
                    </a:ext>
                  </a:extLst>
                </a:gridCol>
                <a:gridCol w="1982725">
                  <a:extLst>
                    <a:ext uri="{9D8B030D-6E8A-4147-A177-3AD203B41FA5}">
                      <a16:colId xmlns:a16="http://schemas.microsoft.com/office/drawing/2014/main" val="750609683"/>
                    </a:ext>
                  </a:extLst>
                </a:gridCol>
              </a:tblGrid>
              <a:tr h="7680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499222"/>
                  </a:ext>
                </a:extLst>
              </a:tr>
              <a:tr h="1160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Hevesy György Kárpát- medencei kémiaverseny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Simon Petra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Bakó István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4002905"/>
                  </a:ext>
                </a:extLst>
              </a:tr>
              <a:tr h="785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Bolyai János Vármegyei Matematikaverseny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Polónyi</a:t>
                      </a:r>
                      <a:r>
                        <a:rPr lang="hu-HU" sz="1800" dirty="0">
                          <a:effectLst/>
                        </a:rPr>
                        <a:t> Zoltán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Bakó István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1099052"/>
                  </a:ext>
                </a:extLst>
              </a:tr>
              <a:tr h="785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Bolyai János Vármegyei Matematikaverseny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Sereg Máté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Katonáné molnár Mária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7472696"/>
                  </a:ext>
                </a:extLst>
              </a:tr>
              <a:tr h="785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Bolyai János Vármegyei Matematikaverseny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Béres Sándor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12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Katonáné Molnár Mária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1124421"/>
                  </a:ext>
                </a:extLst>
              </a:tr>
              <a:tr h="7854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Bolyai János Vármegyei Matematikaverseny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Simon Petra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Bakó István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5754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494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227690"/>
              </p:ext>
            </p:extLst>
          </p:nvPr>
        </p:nvGraphicFramePr>
        <p:xfrm>
          <a:off x="73891" y="1366984"/>
          <a:ext cx="11877964" cy="5458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8938">
                  <a:extLst>
                    <a:ext uri="{9D8B030D-6E8A-4147-A177-3AD203B41FA5}">
                      <a16:colId xmlns:a16="http://schemas.microsoft.com/office/drawing/2014/main" val="2456348277"/>
                    </a:ext>
                  </a:extLst>
                </a:gridCol>
                <a:gridCol w="2354096">
                  <a:extLst>
                    <a:ext uri="{9D8B030D-6E8A-4147-A177-3AD203B41FA5}">
                      <a16:colId xmlns:a16="http://schemas.microsoft.com/office/drawing/2014/main" val="4199948227"/>
                    </a:ext>
                  </a:extLst>
                </a:gridCol>
                <a:gridCol w="2515319">
                  <a:extLst>
                    <a:ext uri="{9D8B030D-6E8A-4147-A177-3AD203B41FA5}">
                      <a16:colId xmlns:a16="http://schemas.microsoft.com/office/drawing/2014/main" val="1696701987"/>
                    </a:ext>
                  </a:extLst>
                </a:gridCol>
                <a:gridCol w="1912377">
                  <a:extLst>
                    <a:ext uri="{9D8B030D-6E8A-4147-A177-3AD203B41FA5}">
                      <a16:colId xmlns:a16="http://schemas.microsoft.com/office/drawing/2014/main" val="3790944402"/>
                    </a:ext>
                  </a:extLst>
                </a:gridCol>
                <a:gridCol w="2017234">
                  <a:extLst>
                    <a:ext uri="{9D8B030D-6E8A-4147-A177-3AD203B41FA5}">
                      <a16:colId xmlns:a16="http://schemas.microsoft.com/office/drawing/2014/main" val="1173090969"/>
                    </a:ext>
                  </a:extLst>
                </a:gridCol>
              </a:tblGrid>
              <a:tr h="5322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	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extLst>
                  <a:ext uri="{0D108BD9-81ED-4DB2-BD59-A6C34878D82A}">
                    <a16:rowId xmlns:a16="http://schemas.microsoft.com/office/drawing/2014/main" val="3284644789"/>
                  </a:ext>
                </a:extLst>
              </a:tr>
              <a:tr h="915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IV. Bolyai János Vármegyei Számítógépes Grafika verseny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Oláh Zétény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Farkas</a:t>
                      </a:r>
                      <a:r>
                        <a:rPr lang="hu-HU" sz="1800" baseline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Dóra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extLst>
                  <a:ext uri="{0D108BD9-81ED-4DB2-BD59-A6C34878D82A}">
                    <a16:rowId xmlns:a16="http://schemas.microsoft.com/office/drawing/2014/main" val="1741645807"/>
                  </a:ext>
                </a:extLst>
              </a:tr>
              <a:tr h="6837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IV. Bolyai János Vármegyei Számítógépes Grafika 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Jenei Réka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Tóth Magdolna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extLst>
                  <a:ext uri="{0D108BD9-81ED-4DB2-BD59-A6C34878D82A}">
                    <a16:rowId xmlns:a16="http://schemas.microsoft.com/office/drawing/2014/main" val="2985144721"/>
                  </a:ext>
                </a:extLst>
              </a:tr>
              <a:tr h="8382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Bank Velem Pénz Okos Kupa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Bakonszegi</a:t>
                      </a:r>
                      <a:r>
                        <a:rPr lang="hu-HU" sz="1800" dirty="0">
                          <a:effectLst/>
                        </a:rPr>
                        <a:t> Anna, Nagy Ildikó, Nagy Judit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Katonáné Molnár Mária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extLst>
                  <a:ext uri="{0D108BD9-81ED-4DB2-BD59-A6C34878D82A}">
                    <a16:rowId xmlns:a16="http://schemas.microsoft.com/office/drawing/2014/main" val="2862389027"/>
                  </a:ext>
                </a:extLst>
              </a:tr>
              <a:tr h="10645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Ökoskodó komplex vetélkedő a fenntartható fejlődésért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Szorgos hangyák: Kovács Anna, Sárközi Maja, Sereg Máté, Temesváry Zsófi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Karácsonyné Újhelyi Andrea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extLst>
                  <a:ext uri="{0D108BD9-81ED-4DB2-BD59-A6C34878D82A}">
                    <a16:rowId xmlns:a16="http://schemas.microsoft.com/office/drawing/2014/main" val="1956221138"/>
                  </a:ext>
                </a:extLst>
              </a:tr>
              <a:tr h="10645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Ökoskodó komplex vetélkedő a fenntartható fejlődésért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Csatacsőrű emlősök: Fodor Milán, Porkoláb Ferenc, Tasi Bíbor, Tasi Jázmin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Loósné</a:t>
                      </a:r>
                      <a:r>
                        <a:rPr lang="hu-HU" sz="1800" dirty="0">
                          <a:effectLst/>
                        </a:rPr>
                        <a:t> Nagy Ilona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6" marR="67876" marT="0" marB="0"/>
                </a:tc>
                <a:extLst>
                  <a:ext uri="{0D108BD9-81ED-4DB2-BD59-A6C34878D82A}">
                    <a16:rowId xmlns:a16="http://schemas.microsoft.com/office/drawing/2014/main" val="2169728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46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388620"/>
              </p:ext>
            </p:extLst>
          </p:nvPr>
        </p:nvGraphicFramePr>
        <p:xfrm>
          <a:off x="129309" y="1422400"/>
          <a:ext cx="11896435" cy="5424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3726">
                  <a:extLst>
                    <a:ext uri="{9D8B030D-6E8A-4147-A177-3AD203B41FA5}">
                      <a16:colId xmlns:a16="http://schemas.microsoft.com/office/drawing/2014/main" val="4007425813"/>
                    </a:ext>
                  </a:extLst>
                </a:gridCol>
                <a:gridCol w="2357757">
                  <a:extLst>
                    <a:ext uri="{9D8B030D-6E8A-4147-A177-3AD203B41FA5}">
                      <a16:colId xmlns:a16="http://schemas.microsoft.com/office/drawing/2014/main" val="3562246248"/>
                    </a:ext>
                  </a:extLst>
                </a:gridCol>
                <a:gridCol w="2519229">
                  <a:extLst>
                    <a:ext uri="{9D8B030D-6E8A-4147-A177-3AD203B41FA5}">
                      <a16:colId xmlns:a16="http://schemas.microsoft.com/office/drawing/2014/main" val="1379148809"/>
                    </a:ext>
                  </a:extLst>
                </a:gridCol>
                <a:gridCol w="1915351">
                  <a:extLst>
                    <a:ext uri="{9D8B030D-6E8A-4147-A177-3AD203B41FA5}">
                      <a16:colId xmlns:a16="http://schemas.microsoft.com/office/drawing/2014/main" val="1099425386"/>
                    </a:ext>
                  </a:extLst>
                </a:gridCol>
                <a:gridCol w="2020372">
                  <a:extLst>
                    <a:ext uri="{9D8B030D-6E8A-4147-A177-3AD203B41FA5}">
                      <a16:colId xmlns:a16="http://schemas.microsoft.com/office/drawing/2014/main" val="1877078882"/>
                    </a:ext>
                  </a:extLst>
                </a:gridCol>
              </a:tblGrid>
              <a:tr h="728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4688797"/>
                  </a:ext>
                </a:extLst>
              </a:tr>
              <a:tr h="11364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Kálvin Téri Általános Iskola „Olvasom. Értem!” megyei szövegértési verseny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Szilágyi Lajos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Nagyné Szegedi Ildikó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058340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Kálvin Téri Általános Iskola „Olvasom. Értem!” megyei szövegértési 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2.osztály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Fórián Hanna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7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Nagyné Szegedi Ildikó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0249381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József Attila Általános Iskola és AMI Komplex Tanulmányi 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4.osztály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Ágoston Balázs Tandari LászlóGyőrffy-Biró Zalán Dániel 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1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Turányiné</a:t>
                      </a:r>
                      <a:r>
                        <a:rPr lang="hu-HU" sz="1800" dirty="0">
                          <a:effectLst/>
                        </a:rPr>
                        <a:t> Balogh Beatrix, Nagy Renáta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6137131"/>
                  </a:ext>
                </a:extLst>
              </a:tr>
              <a:tr h="14205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József Attila Általános Iskola és AMI Komplex Tanulmányi 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4.osztály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Rácz Nóra (magyar nyelv és irodalom) Sipos Ákos (matematika) Oláh Csanád Álmos (környezetismeret)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Hatházi Veronika és Kissné </a:t>
                      </a:r>
                      <a:r>
                        <a:rPr lang="hu-HU" sz="1800" dirty="0" err="1">
                          <a:effectLst/>
                        </a:rPr>
                        <a:t>Rutterschmidt</a:t>
                      </a:r>
                      <a:r>
                        <a:rPr lang="hu-HU" sz="1800" dirty="0">
                          <a:effectLst/>
                        </a:rPr>
                        <a:t> Éva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9525"/>
                  </a:ext>
                </a:extLst>
              </a:tr>
              <a:tr h="284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Mesevarázs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</a:t>
                      </a:r>
                      <a:r>
                        <a:rPr lang="hu-HU" sz="1800" dirty="0" smtClean="0">
                          <a:effectLst/>
                        </a:rPr>
                        <a:t>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Váncsodi</a:t>
                      </a:r>
                      <a:r>
                        <a:rPr lang="hu-HU" sz="1800" dirty="0">
                          <a:effectLst/>
                        </a:rPr>
                        <a:t> Edit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605929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696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376372"/>
              </p:ext>
            </p:extLst>
          </p:nvPr>
        </p:nvGraphicFramePr>
        <p:xfrm>
          <a:off x="129309" y="1422400"/>
          <a:ext cx="11896435" cy="47432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3726">
                  <a:extLst>
                    <a:ext uri="{9D8B030D-6E8A-4147-A177-3AD203B41FA5}">
                      <a16:colId xmlns:a16="http://schemas.microsoft.com/office/drawing/2014/main" val="4007425813"/>
                    </a:ext>
                  </a:extLst>
                </a:gridCol>
                <a:gridCol w="2357757">
                  <a:extLst>
                    <a:ext uri="{9D8B030D-6E8A-4147-A177-3AD203B41FA5}">
                      <a16:colId xmlns:a16="http://schemas.microsoft.com/office/drawing/2014/main" val="3562246248"/>
                    </a:ext>
                  </a:extLst>
                </a:gridCol>
                <a:gridCol w="2519229">
                  <a:extLst>
                    <a:ext uri="{9D8B030D-6E8A-4147-A177-3AD203B41FA5}">
                      <a16:colId xmlns:a16="http://schemas.microsoft.com/office/drawing/2014/main" val="1379148809"/>
                    </a:ext>
                  </a:extLst>
                </a:gridCol>
                <a:gridCol w="1915351">
                  <a:extLst>
                    <a:ext uri="{9D8B030D-6E8A-4147-A177-3AD203B41FA5}">
                      <a16:colId xmlns:a16="http://schemas.microsoft.com/office/drawing/2014/main" val="1099425386"/>
                    </a:ext>
                  </a:extLst>
                </a:gridCol>
                <a:gridCol w="2020372">
                  <a:extLst>
                    <a:ext uri="{9D8B030D-6E8A-4147-A177-3AD203B41FA5}">
                      <a16:colId xmlns:a16="http://schemas.microsoft.com/office/drawing/2014/main" val="1877078882"/>
                    </a:ext>
                  </a:extLst>
                </a:gridCol>
              </a:tblGrid>
              <a:tr h="7281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</a:t>
                      </a:r>
                      <a:r>
                        <a:rPr lang="hu-HU" sz="18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pedagóus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4688797"/>
                  </a:ext>
                </a:extLst>
              </a:tr>
              <a:tr h="1136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Albertfalvi</a:t>
                      </a:r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Közösségi Ház „Vers mindenki. net” versíró pályázat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Damián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Dóra 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különdíj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Bartha Napsugár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058340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Egressy Béni Nemzetközi vers -és prózaíró 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Damián</a:t>
                      </a: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Dóra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Bartha Napsugár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0249381"/>
                  </a:ext>
                </a:extLst>
              </a:tr>
              <a:tr h="852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r>
                        <a:rPr lang="hu-H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Tiszán innen, Dunán túl" énekverseny </a:t>
                      </a:r>
                      <a:endParaRPr lang="hu-HU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Békési Nimród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Kiemelt arany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Kovács Erika Krisztina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6137131"/>
                  </a:ext>
                </a:extLst>
              </a:tr>
              <a:tr h="5593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Püspökladányi mesemondó verseny </a:t>
                      </a:r>
                      <a:endParaRPr lang="hu-HU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Békési Nimród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Szarvas</a:t>
                      </a:r>
                      <a:r>
                        <a:rPr lang="hu-H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Dóra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9525"/>
                  </a:ext>
                </a:extLst>
              </a:tr>
              <a:tr h="284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XIX. „Égig érő fa” mesemondó verseny</a:t>
                      </a:r>
                      <a:endParaRPr lang="hu-HU" sz="1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hu-H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Békési Nimród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Szarvas Dóra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605929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010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Országos versenyeredmények 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a 2022-2023-as tanévben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53386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V</a:t>
            </a:r>
            <a:r>
              <a:rPr lang="hu-HU" b="1" dirty="0" smtClean="0"/>
              <a:t>ersenyeredmények</a:t>
            </a:r>
            <a:endParaRPr lang="hu-HU" b="1" dirty="0"/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542081"/>
              </p:ext>
            </p:extLst>
          </p:nvPr>
        </p:nvGraphicFramePr>
        <p:xfrm>
          <a:off x="221673" y="2044224"/>
          <a:ext cx="11850254" cy="4695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0445">
                  <a:extLst>
                    <a:ext uri="{9D8B030D-6E8A-4147-A177-3AD203B41FA5}">
                      <a16:colId xmlns:a16="http://schemas.microsoft.com/office/drawing/2014/main" val="1101017091"/>
                    </a:ext>
                  </a:extLst>
                </a:gridCol>
                <a:gridCol w="1782377">
                  <a:extLst>
                    <a:ext uri="{9D8B030D-6E8A-4147-A177-3AD203B41FA5}">
                      <a16:colId xmlns:a16="http://schemas.microsoft.com/office/drawing/2014/main" val="1361084898"/>
                    </a:ext>
                  </a:extLst>
                </a:gridCol>
                <a:gridCol w="2399604">
                  <a:extLst>
                    <a:ext uri="{9D8B030D-6E8A-4147-A177-3AD203B41FA5}">
                      <a16:colId xmlns:a16="http://schemas.microsoft.com/office/drawing/2014/main" val="3036155213"/>
                    </a:ext>
                  </a:extLst>
                </a:gridCol>
                <a:gridCol w="1578377">
                  <a:extLst>
                    <a:ext uri="{9D8B030D-6E8A-4147-A177-3AD203B41FA5}">
                      <a16:colId xmlns:a16="http://schemas.microsoft.com/office/drawing/2014/main" val="2762549032"/>
                    </a:ext>
                  </a:extLst>
                </a:gridCol>
                <a:gridCol w="2339451">
                  <a:extLst>
                    <a:ext uri="{9D8B030D-6E8A-4147-A177-3AD203B41FA5}">
                      <a16:colId xmlns:a16="http://schemas.microsoft.com/office/drawing/2014/main" val="27520905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Tanulók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02858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Bolyai Anyanyelvi Csapatverseny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osztály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err="1" smtClean="0">
                          <a:effectLst/>
                        </a:rPr>
                        <a:t>Buglyó</a:t>
                      </a:r>
                      <a:r>
                        <a:rPr lang="hu-HU" sz="1800" dirty="0" smtClean="0">
                          <a:effectLst/>
                        </a:rPr>
                        <a:t> Enikő, Sereg Máté, </a:t>
                      </a:r>
                      <a:r>
                        <a:rPr lang="hu-HU" sz="1800" dirty="0" err="1" smtClean="0">
                          <a:effectLst/>
                        </a:rPr>
                        <a:t>Temesváry</a:t>
                      </a:r>
                      <a:r>
                        <a:rPr lang="hu-HU" sz="1800" dirty="0" smtClean="0">
                          <a:effectLst/>
                        </a:rPr>
                        <a:t> Zsófi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Országos döntőbe jutott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Solymosi Anita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5106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</a:rPr>
                        <a:t>A Bolyai Matematikai Verseny országos </a:t>
                      </a:r>
                      <a:r>
                        <a:rPr lang="hu-HU" sz="1800" b="1" dirty="0" smtClean="0">
                          <a:effectLst/>
                        </a:rPr>
                        <a:t>döntő</a:t>
                      </a:r>
                      <a:endParaRPr lang="hu-H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smtClean="0">
                          <a:effectLst/>
                        </a:rPr>
                        <a:t>  8</a:t>
                      </a:r>
                      <a:r>
                        <a:rPr lang="hu-HU" sz="1800" b="0" dirty="0">
                          <a:effectLst/>
                        </a:rPr>
                        <a:t>. osztály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Arany Zoltán, Molnár Simon, Simon Petra, Tivadar </a:t>
                      </a:r>
                      <a:r>
                        <a:rPr lang="hu-HU" sz="1800" b="0" dirty="0" err="1">
                          <a:effectLst/>
                        </a:rPr>
                        <a:t>Lilien</a:t>
                      </a:r>
                      <a:r>
                        <a:rPr lang="hu-HU" sz="1800" b="0" dirty="0">
                          <a:effectLst/>
                        </a:rPr>
                        <a:t> 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36</a:t>
                      </a:r>
                      <a:r>
                        <a:rPr lang="hu-HU" sz="1800" b="0" dirty="0" smtClean="0">
                          <a:effectLst/>
                        </a:rPr>
                        <a:t>. hely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Bakó István, Katonáné Molnár Mária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3422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</a:rPr>
                        <a:t>Lotz János szövegértési és helyesírási verseny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</a:rPr>
                        <a:t> </a:t>
                      </a:r>
                      <a:endParaRPr lang="hu-H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8.osztály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Simon Petra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11</a:t>
                      </a:r>
                      <a:r>
                        <a:rPr lang="hu-HU" sz="1800" b="0" dirty="0" smtClean="0">
                          <a:effectLst/>
                        </a:rPr>
                        <a:t>. hely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Kovácsné Katona Irma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05654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</a:rPr>
                        <a:t>Petőfi Sándor Emlékegyesület szervezésében a </a:t>
                      </a:r>
                      <a:r>
                        <a:rPr lang="hu-HU" sz="1800" b="1" dirty="0" err="1">
                          <a:effectLst/>
                        </a:rPr>
                        <a:t>Koltón</a:t>
                      </a:r>
                      <a:r>
                        <a:rPr lang="hu-HU" sz="1800" b="1" dirty="0">
                          <a:effectLst/>
                        </a:rPr>
                        <a:t> megtartott </a:t>
                      </a:r>
                      <a:r>
                        <a:rPr lang="hu-HU" sz="1800" b="1" dirty="0" smtClean="0">
                          <a:effectLst/>
                        </a:rPr>
                        <a:t>Petőfi-szavalóverseny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</a:rPr>
                        <a:t>(magyarországi</a:t>
                      </a:r>
                      <a:r>
                        <a:rPr lang="hu-HU" sz="1800" b="1" dirty="0">
                          <a:effectLst/>
                        </a:rPr>
                        <a:t>, erdélyi nevezőkkel)</a:t>
                      </a:r>
                      <a:endParaRPr lang="hu-H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smtClean="0">
                          <a:effectLst/>
                        </a:rPr>
                        <a:t>      8.osztály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 err="1">
                          <a:effectLst/>
                        </a:rPr>
                        <a:t>Schvarzkopf</a:t>
                      </a:r>
                      <a:r>
                        <a:rPr lang="hu-HU" sz="1800" b="0" dirty="0">
                          <a:effectLst/>
                        </a:rPr>
                        <a:t> Lujza Hanna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1</a:t>
                      </a:r>
                      <a:r>
                        <a:rPr lang="hu-HU" sz="1800" b="0" dirty="0" smtClean="0">
                          <a:effectLst/>
                        </a:rPr>
                        <a:t>. hely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Kovácsné Katona Irma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88169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</a:rPr>
                        <a:t>Szép Magyar Beszéd verseny (</a:t>
                      </a:r>
                      <a:r>
                        <a:rPr lang="hu-HU" sz="1800" b="1" dirty="0" smtClean="0">
                          <a:effectLst/>
                        </a:rPr>
                        <a:t>Kazinczy-verseny)</a:t>
                      </a:r>
                      <a:endParaRPr lang="hu-H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>
                          <a:effectLst/>
                        </a:rPr>
                        <a:t>8.osztály</a:t>
                      </a:r>
                      <a:endParaRPr lang="hu-H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>
                          <a:effectLst/>
                        </a:rPr>
                        <a:t>Schvarzkopf Lujza Hanna</a:t>
                      </a:r>
                      <a:endParaRPr lang="hu-H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>
                          <a:effectLst/>
                        </a:rPr>
                        <a:t>bronz fokozat</a:t>
                      </a:r>
                      <a:endParaRPr lang="hu-HU" sz="18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b="0" dirty="0">
                          <a:effectLst/>
                        </a:rPr>
                        <a:t>Kovácsné Katona Irma</a:t>
                      </a:r>
                      <a:endParaRPr lang="hu-HU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730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25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V</a:t>
            </a:r>
            <a:r>
              <a:rPr lang="hu-HU" b="1" dirty="0" smtClean="0"/>
              <a:t>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0977111"/>
              </p:ext>
            </p:extLst>
          </p:nvPr>
        </p:nvGraphicFramePr>
        <p:xfrm>
          <a:off x="175493" y="1699490"/>
          <a:ext cx="11841017" cy="46604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9361">
                  <a:extLst>
                    <a:ext uri="{9D8B030D-6E8A-4147-A177-3AD203B41FA5}">
                      <a16:colId xmlns:a16="http://schemas.microsoft.com/office/drawing/2014/main" val="3753778685"/>
                    </a:ext>
                  </a:extLst>
                </a:gridCol>
                <a:gridCol w="2346775">
                  <a:extLst>
                    <a:ext uri="{9D8B030D-6E8A-4147-A177-3AD203B41FA5}">
                      <a16:colId xmlns:a16="http://schemas.microsoft.com/office/drawing/2014/main" val="709123449"/>
                    </a:ext>
                  </a:extLst>
                </a:gridCol>
                <a:gridCol w="2434771">
                  <a:extLst>
                    <a:ext uri="{9D8B030D-6E8A-4147-A177-3AD203B41FA5}">
                      <a16:colId xmlns:a16="http://schemas.microsoft.com/office/drawing/2014/main" val="1870650016"/>
                    </a:ext>
                  </a:extLst>
                </a:gridCol>
                <a:gridCol w="1979151">
                  <a:extLst>
                    <a:ext uri="{9D8B030D-6E8A-4147-A177-3AD203B41FA5}">
                      <a16:colId xmlns:a16="http://schemas.microsoft.com/office/drawing/2014/main" val="2301589602"/>
                    </a:ext>
                  </a:extLst>
                </a:gridCol>
                <a:gridCol w="2010959">
                  <a:extLst>
                    <a:ext uri="{9D8B030D-6E8A-4147-A177-3AD203B41FA5}">
                      <a16:colId xmlns:a16="http://schemas.microsoft.com/office/drawing/2014/main" val="775975832"/>
                    </a:ext>
                  </a:extLst>
                </a:gridCol>
              </a:tblGrid>
              <a:tr h="637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3374711379"/>
                  </a:ext>
                </a:extLst>
              </a:tr>
              <a:tr h="7291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Bolyai Anyanyelvi Csapatverseny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Buglyó</a:t>
                      </a:r>
                      <a:r>
                        <a:rPr lang="hu-HU" sz="1800" dirty="0">
                          <a:effectLst/>
                        </a:rPr>
                        <a:t> Enikő, Sereg Máté, </a:t>
                      </a:r>
                      <a:r>
                        <a:rPr lang="hu-HU" sz="1800" dirty="0" err="1">
                          <a:effectLst/>
                        </a:rPr>
                        <a:t>Temesváry</a:t>
                      </a:r>
                      <a:r>
                        <a:rPr lang="hu-HU" sz="1800" dirty="0">
                          <a:effectLst/>
                        </a:rPr>
                        <a:t> Zsófi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Solymosi Anita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1826746531"/>
                  </a:ext>
                </a:extLst>
              </a:tr>
              <a:tr h="9639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Bolyai Anyanyelvi Csapatverseny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Katona Emma Júlia, Pocsai Lilla, Váradi Csenge, Kiss </a:t>
                      </a:r>
                      <a:r>
                        <a:rPr lang="hu-HU" sz="1800" dirty="0" err="1">
                          <a:effectLst/>
                        </a:rPr>
                        <a:t>Mira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Solymosi Anita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2922337615"/>
                  </a:ext>
                </a:extLst>
              </a:tr>
              <a:tr h="1039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Bolyai Anyanyelvi Csapatverseny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5.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effectLst/>
                        </a:rPr>
                        <a:t>Frösch</a:t>
                      </a:r>
                      <a:r>
                        <a:rPr lang="hu-HU" sz="1800" dirty="0" smtClean="0">
                          <a:effectLst/>
                        </a:rPr>
                        <a:t> </a:t>
                      </a:r>
                      <a:r>
                        <a:rPr lang="hu-HU" sz="1800" dirty="0">
                          <a:effectLst/>
                        </a:rPr>
                        <a:t>Levente</a:t>
                      </a:r>
                      <a:r>
                        <a:rPr lang="hu-HU" sz="1800" dirty="0" smtClean="0">
                          <a:effectLst/>
                        </a:rPr>
                        <a:t>, Kiss </a:t>
                      </a:r>
                      <a:r>
                        <a:rPr lang="hu-HU" sz="1800" dirty="0">
                          <a:effectLst/>
                        </a:rPr>
                        <a:t>Zoltán János, Solymosi Zoltán, Szilágyi </a:t>
                      </a:r>
                      <a:r>
                        <a:rPr lang="hu-HU" sz="1800" dirty="0" smtClean="0">
                          <a:effectLst/>
                        </a:rPr>
                        <a:t>Zsombor</a:t>
                      </a:r>
                      <a:endParaRPr lang="hu-HU" sz="1800" dirty="0">
                        <a:effectLst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9.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Solymosi Anita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2462928247"/>
                  </a:ext>
                </a:extLst>
              </a:tr>
              <a:tr h="1290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Bolyai Anyanyelvi Csapatverseny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8. osztály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Homoki Vivien, </a:t>
                      </a:r>
                      <a:r>
                        <a:rPr lang="hu-HU" sz="1800" dirty="0" err="1">
                          <a:effectLst/>
                        </a:rPr>
                        <a:t>Schvarzkopf</a:t>
                      </a:r>
                      <a:r>
                        <a:rPr lang="hu-HU" sz="1800" dirty="0">
                          <a:effectLst/>
                        </a:rPr>
                        <a:t> Lujza, Simon Petra, Tivadar </a:t>
                      </a:r>
                      <a:r>
                        <a:rPr lang="hu-HU" sz="1800" dirty="0" err="1">
                          <a:effectLst/>
                        </a:rPr>
                        <a:t>Lilien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7. hely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Kovácsné Katona Irma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27" marR="67927" marT="0" marB="0"/>
                </a:tc>
                <a:extLst>
                  <a:ext uri="{0D108BD9-81ED-4DB2-BD59-A6C34878D82A}">
                    <a16:rowId xmlns:a16="http://schemas.microsoft.com/office/drawing/2014/main" val="3577182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208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V</a:t>
            </a:r>
            <a:r>
              <a:rPr lang="hu-HU" b="1" dirty="0" smtClean="0"/>
              <a:t>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7406163"/>
              </p:ext>
            </p:extLst>
          </p:nvPr>
        </p:nvGraphicFramePr>
        <p:xfrm>
          <a:off x="277090" y="1293091"/>
          <a:ext cx="11637820" cy="48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3212">
                  <a:extLst>
                    <a:ext uri="{9D8B030D-6E8A-4147-A177-3AD203B41FA5}">
                      <a16:colId xmlns:a16="http://schemas.microsoft.com/office/drawing/2014/main" val="2232534831"/>
                    </a:ext>
                  </a:extLst>
                </a:gridCol>
                <a:gridCol w="1750425">
                  <a:extLst>
                    <a:ext uri="{9D8B030D-6E8A-4147-A177-3AD203B41FA5}">
                      <a16:colId xmlns:a16="http://schemas.microsoft.com/office/drawing/2014/main" val="1915906468"/>
                    </a:ext>
                  </a:extLst>
                </a:gridCol>
                <a:gridCol w="2356587">
                  <a:extLst>
                    <a:ext uri="{9D8B030D-6E8A-4147-A177-3AD203B41FA5}">
                      <a16:colId xmlns:a16="http://schemas.microsoft.com/office/drawing/2014/main" val="3706118045"/>
                    </a:ext>
                  </a:extLst>
                </a:gridCol>
                <a:gridCol w="1550083">
                  <a:extLst>
                    <a:ext uri="{9D8B030D-6E8A-4147-A177-3AD203B41FA5}">
                      <a16:colId xmlns:a16="http://schemas.microsoft.com/office/drawing/2014/main" val="2601085644"/>
                    </a:ext>
                  </a:extLst>
                </a:gridCol>
                <a:gridCol w="2297513">
                  <a:extLst>
                    <a:ext uri="{9D8B030D-6E8A-4147-A177-3AD203B41FA5}">
                      <a16:colId xmlns:a16="http://schemas.microsoft.com/office/drawing/2014/main" val="3661504861"/>
                    </a:ext>
                  </a:extLst>
                </a:gridCol>
              </a:tblGrid>
              <a:tr h="1060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609512"/>
                  </a:ext>
                </a:extLst>
              </a:tr>
              <a:tr h="10603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Zrínyi Ilona Matematikaverseny 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osztály</a:t>
                      </a:r>
                      <a:endParaRPr lang="hu-HU" sz="1800" b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Fórián Hanna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országos</a:t>
                      </a:r>
                      <a:r>
                        <a:rPr lang="hu-H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döntős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Varga Ildikó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4904143"/>
                  </a:ext>
                </a:extLst>
              </a:tr>
              <a:tr h="1065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Robotprogramozó csapatverseny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Csigi</a:t>
                      </a:r>
                      <a:r>
                        <a:rPr lang="hu-HU" sz="1800" dirty="0">
                          <a:effectLst/>
                        </a:rPr>
                        <a:t> Kamilla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Kovács Anna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Sereg </a:t>
                      </a:r>
                      <a:r>
                        <a:rPr lang="hu-HU" sz="1800" dirty="0" smtClean="0">
                          <a:effectLst/>
                        </a:rPr>
                        <a:t>Máté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7</a:t>
                      </a:r>
                      <a:r>
                        <a:rPr lang="hu-HU" sz="1800" dirty="0">
                          <a:effectLst/>
                        </a:rPr>
                        <a:t>. </a:t>
                      </a:r>
                      <a:r>
                        <a:rPr lang="hu-HU" sz="1800" dirty="0" smtClean="0">
                          <a:effectLst/>
                        </a:rPr>
                        <a:t>hely</a:t>
                      </a:r>
                      <a:endParaRPr lang="hu-H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Farkas Dóra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6321409"/>
                  </a:ext>
                </a:extLst>
              </a:tr>
              <a:tr h="1060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Alapműveleti Matematikaverseny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6.osztály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Sereg Máté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hu-H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Katonáné Molnár Mária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8592974"/>
                  </a:ext>
                </a:extLst>
              </a:tr>
              <a:tr h="5392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Herman Ottó természettudományi 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6.osztály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Sereg Máté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</a:t>
                      </a:r>
                      <a:r>
                        <a:rPr lang="hu-HU" sz="1800" dirty="0" smtClean="0">
                          <a:effectLst/>
                        </a:rPr>
                        <a:t>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Karácsonyné Újhelyi Andrea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975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56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504535"/>
              </p:ext>
            </p:extLst>
          </p:nvPr>
        </p:nvGraphicFramePr>
        <p:xfrm>
          <a:off x="526473" y="1330038"/>
          <a:ext cx="11148290" cy="5442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9796">
                  <a:extLst>
                    <a:ext uri="{9D8B030D-6E8A-4147-A177-3AD203B41FA5}">
                      <a16:colId xmlns:a16="http://schemas.microsoft.com/office/drawing/2014/main" val="1482763906"/>
                    </a:ext>
                  </a:extLst>
                </a:gridCol>
                <a:gridCol w="2209482">
                  <a:extLst>
                    <a:ext uri="{9D8B030D-6E8A-4147-A177-3AD203B41FA5}">
                      <a16:colId xmlns:a16="http://schemas.microsoft.com/office/drawing/2014/main" val="1903854153"/>
                    </a:ext>
                  </a:extLst>
                </a:gridCol>
                <a:gridCol w="2360799">
                  <a:extLst>
                    <a:ext uri="{9D8B030D-6E8A-4147-A177-3AD203B41FA5}">
                      <a16:colId xmlns:a16="http://schemas.microsoft.com/office/drawing/2014/main" val="1525587078"/>
                    </a:ext>
                  </a:extLst>
                </a:gridCol>
                <a:gridCol w="1445165">
                  <a:extLst>
                    <a:ext uri="{9D8B030D-6E8A-4147-A177-3AD203B41FA5}">
                      <a16:colId xmlns:a16="http://schemas.microsoft.com/office/drawing/2014/main" val="4768601"/>
                    </a:ext>
                  </a:extLst>
                </a:gridCol>
                <a:gridCol w="2243048">
                  <a:extLst>
                    <a:ext uri="{9D8B030D-6E8A-4147-A177-3AD203B41FA5}">
                      <a16:colId xmlns:a16="http://schemas.microsoft.com/office/drawing/2014/main" val="2689023702"/>
                    </a:ext>
                  </a:extLst>
                </a:gridCol>
              </a:tblGrid>
              <a:tr h="5473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6275730"/>
                  </a:ext>
                </a:extLst>
              </a:tr>
              <a:tr h="8520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Angol vers- és prózamondó verseny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5. osztály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Varga Lili Alma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u-HU" sz="1800" b="1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</a:t>
                      </a:r>
                      <a:endParaRPr lang="hu-HU" sz="1800" b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Dobi</a:t>
                      </a:r>
                      <a:r>
                        <a:rPr lang="hu-H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Judit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7676085"/>
                  </a:ext>
                </a:extLst>
              </a:tr>
              <a:tr h="1704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Kis Tudósok Természettudományi Csapatverseny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(Hajdúböszörményi Bocskai István Gimnázium által szervezett)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8.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Bakonszegi</a:t>
                      </a:r>
                      <a:r>
                        <a:rPr lang="hu-HU" sz="1800" dirty="0">
                          <a:effectLst/>
                        </a:rPr>
                        <a:t> Anna Zsófia, Erdőháti Viktória, Nagy Ildikó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Bakó István, Fekete Zoltán, Loósné Nagy Ilona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5439346"/>
                  </a:ext>
                </a:extLst>
              </a:tr>
              <a:tr h="568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IX. Szumó Robot Esztár kupa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6. osztály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Csigi Kamilla, Kovács Anna, Sereg Máté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3. hely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Farkas Dóra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5620462"/>
                  </a:ext>
                </a:extLst>
              </a:tr>
              <a:tr h="16669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Bolyai Természettudományi Csapatverseny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8. osztály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Simon Petra 8. a, Tivadar </a:t>
                      </a:r>
                      <a:r>
                        <a:rPr lang="hu-HU" sz="1800" dirty="0" err="1">
                          <a:effectLst/>
                        </a:rPr>
                        <a:t>Lilien</a:t>
                      </a:r>
                      <a:r>
                        <a:rPr lang="hu-HU" sz="1800" dirty="0">
                          <a:effectLst/>
                        </a:rPr>
                        <a:t> 8. a, Arany Zoltán 8. c, Molnár Simon 8. c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4. hely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Karácsonyné Újhelyi Andrea, Katonáné Molnár Mária, </a:t>
                      </a:r>
                      <a:r>
                        <a:rPr lang="hu-HU" sz="1800" dirty="0" err="1">
                          <a:effectLst/>
                        </a:rPr>
                        <a:t>Loósné</a:t>
                      </a:r>
                      <a:r>
                        <a:rPr lang="hu-HU" sz="1800" dirty="0">
                          <a:effectLst/>
                        </a:rPr>
                        <a:t> Nagy Ilona, Fekete Zoltán, Bakó </a:t>
                      </a:r>
                      <a:r>
                        <a:rPr lang="hu-HU" sz="1800" dirty="0" smtClean="0">
                          <a:effectLst/>
                        </a:rPr>
                        <a:t>István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800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60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775340"/>
              </p:ext>
            </p:extLst>
          </p:nvPr>
        </p:nvGraphicFramePr>
        <p:xfrm>
          <a:off x="138545" y="1442023"/>
          <a:ext cx="11785599" cy="4820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4994">
                  <a:extLst>
                    <a:ext uri="{9D8B030D-6E8A-4147-A177-3AD203B41FA5}">
                      <a16:colId xmlns:a16="http://schemas.microsoft.com/office/drawing/2014/main" val="2897066626"/>
                    </a:ext>
                  </a:extLst>
                </a:gridCol>
                <a:gridCol w="2335792">
                  <a:extLst>
                    <a:ext uri="{9D8B030D-6E8A-4147-A177-3AD203B41FA5}">
                      <a16:colId xmlns:a16="http://schemas.microsoft.com/office/drawing/2014/main" val="1609626554"/>
                    </a:ext>
                  </a:extLst>
                </a:gridCol>
                <a:gridCol w="2478596">
                  <a:extLst>
                    <a:ext uri="{9D8B030D-6E8A-4147-A177-3AD203B41FA5}">
                      <a16:colId xmlns:a16="http://schemas.microsoft.com/office/drawing/2014/main" val="1771588289"/>
                    </a:ext>
                  </a:extLst>
                </a:gridCol>
                <a:gridCol w="1914670">
                  <a:extLst>
                    <a:ext uri="{9D8B030D-6E8A-4147-A177-3AD203B41FA5}">
                      <a16:colId xmlns:a16="http://schemas.microsoft.com/office/drawing/2014/main" val="387293222"/>
                    </a:ext>
                  </a:extLst>
                </a:gridCol>
                <a:gridCol w="2001547">
                  <a:extLst>
                    <a:ext uri="{9D8B030D-6E8A-4147-A177-3AD203B41FA5}">
                      <a16:colId xmlns:a16="http://schemas.microsoft.com/office/drawing/2014/main" val="2245189835"/>
                    </a:ext>
                  </a:extLst>
                </a:gridCol>
              </a:tblGrid>
              <a:tr h="7776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extLst>
                  <a:ext uri="{0D108BD9-81ED-4DB2-BD59-A6C34878D82A}">
                    <a16:rowId xmlns:a16="http://schemas.microsoft.com/office/drawing/2014/main" val="2582157413"/>
                  </a:ext>
                </a:extLst>
              </a:tr>
              <a:tr h="1872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Angol nyelvi verseny Járási angol vers- és prózamondó verseny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a 3-4. évfolyamon próza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kategóriában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4. osztály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Győrffy-</a:t>
                      </a:r>
                      <a:r>
                        <a:rPr lang="hu-HU" sz="1800" dirty="0" err="1" smtClean="0">
                          <a:effectLst/>
                        </a:rPr>
                        <a:t>Biró</a:t>
                      </a:r>
                      <a:r>
                        <a:rPr lang="hu-HU" sz="1800" dirty="0" smtClean="0">
                          <a:effectLst/>
                        </a:rPr>
                        <a:t> Zalán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b="1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hu-HU" sz="1800" b="1" baseline="0" dirty="0" smtClean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hely</a:t>
                      </a:r>
                      <a:endParaRPr lang="hu-HU" sz="1800" b="1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Dobi Judit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extLst>
                  <a:ext uri="{0D108BD9-81ED-4DB2-BD59-A6C34878D82A}">
                    <a16:rowId xmlns:a16="http://schemas.microsoft.com/office/drawing/2014/main" val="1658181119"/>
                  </a:ext>
                </a:extLst>
              </a:tr>
              <a:tr h="2170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Angol nyelvi verseny Járási angol vers- és prózamondó verseny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Az 5-6. évfolyamon próza kategóriában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6.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Sipos Imre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</a:rPr>
                        <a:t>hely</a:t>
                      </a: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Sáriné Kerek Edda Erzsébet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extLst>
                  <a:ext uri="{0D108BD9-81ED-4DB2-BD59-A6C34878D82A}">
                    <a16:rowId xmlns:a16="http://schemas.microsoft.com/office/drawing/2014/main" val="3257489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257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874365"/>
              </p:ext>
            </p:extLst>
          </p:nvPr>
        </p:nvGraphicFramePr>
        <p:xfrm>
          <a:off x="138545" y="1626717"/>
          <a:ext cx="11785599" cy="5869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4994">
                  <a:extLst>
                    <a:ext uri="{9D8B030D-6E8A-4147-A177-3AD203B41FA5}">
                      <a16:colId xmlns:a16="http://schemas.microsoft.com/office/drawing/2014/main" val="2897066626"/>
                    </a:ext>
                  </a:extLst>
                </a:gridCol>
                <a:gridCol w="2335792">
                  <a:extLst>
                    <a:ext uri="{9D8B030D-6E8A-4147-A177-3AD203B41FA5}">
                      <a16:colId xmlns:a16="http://schemas.microsoft.com/office/drawing/2014/main" val="1609626554"/>
                    </a:ext>
                  </a:extLst>
                </a:gridCol>
                <a:gridCol w="2478596">
                  <a:extLst>
                    <a:ext uri="{9D8B030D-6E8A-4147-A177-3AD203B41FA5}">
                      <a16:colId xmlns:a16="http://schemas.microsoft.com/office/drawing/2014/main" val="1771588289"/>
                    </a:ext>
                  </a:extLst>
                </a:gridCol>
                <a:gridCol w="1914670">
                  <a:extLst>
                    <a:ext uri="{9D8B030D-6E8A-4147-A177-3AD203B41FA5}">
                      <a16:colId xmlns:a16="http://schemas.microsoft.com/office/drawing/2014/main" val="387293222"/>
                    </a:ext>
                  </a:extLst>
                </a:gridCol>
                <a:gridCol w="2001547">
                  <a:extLst>
                    <a:ext uri="{9D8B030D-6E8A-4147-A177-3AD203B41FA5}">
                      <a16:colId xmlns:a16="http://schemas.microsoft.com/office/drawing/2014/main" val="2245189835"/>
                    </a:ext>
                  </a:extLst>
                </a:gridCol>
              </a:tblGrid>
              <a:tr h="2089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Tánczos Rebeka, Takács Emma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3.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617" marR="36617" marT="0" marB="0"/>
                </a:tc>
                <a:extLst>
                  <a:ext uri="{0D108BD9-81ED-4DB2-BD59-A6C34878D82A}">
                    <a16:rowId xmlns:a16="http://schemas.microsoft.com/office/drawing/2014/main" val="644623869"/>
                  </a:ext>
                </a:extLst>
              </a:tr>
            </a:tbl>
          </a:graphicData>
        </a:graphic>
      </p:graphicFrame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464689"/>
              </p:ext>
            </p:extLst>
          </p:nvPr>
        </p:nvGraphicFramePr>
        <p:xfrm>
          <a:off x="110835" y="1505526"/>
          <a:ext cx="11841020" cy="4954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9360">
                  <a:extLst>
                    <a:ext uri="{9D8B030D-6E8A-4147-A177-3AD203B41FA5}">
                      <a16:colId xmlns:a16="http://schemas.microsoft.com/office/drawing/2014/main" val="1362963664"/>
                    </a:ext>
                  </a:extLst>
                </a:gridCol>
                <a:gridCol w="2346774">
                  <a:extLst>
                    <a:ext uri="{9D8B030D-6E8A-4147-A177-3AD203B41FA5}">
                      <a16:colId xmlns:a16="http://schemas.microsoft.com/office/drawing/2014/main" val="4074299529"/>
                    </a:ext>
                  </a:extLst>
                </a:gridCol>
                <a:gridCol w="2507496">
                  <a:extLst>
                    <a:ext uri="{9D8B030D-6E8A-4147-A177-3AD203B41FA5}">
                      <a16:colId xmlns:a16="http://schemas.microsoft.com/office/drawing/2014/main" val="3605365811"/>
                    </a:ext>
                  </a:extLst>
                </a:gridCol>
                <a:gridCol w="1906428">
                  <a:extLst>
                    <a:ext uri="{9D8B030D-6E8A-4147-A177-3AD203B41FA5}">
                      <a16:colId xmlns:a16="http://schemas.microsoft.com/office/drawing/2014/main" val="3440469793"/>
                    </a:ext>
                  </a:extLst>
                </a:gridCol>
                <a:gridCol w="2010962">
                  <a:extLst>
                    <a:ext uri="{9D8B030D-6E8A-4147-A177-3AD203B41FA5}">
                      <a16:colId xmlns:a16="http://schemas.microsoft.com/office/drawing/2014/main" val="2864214776"/>
                    </a:ext>
                  </a:extLst>
                </a:gridCol>
              </a:tblGrid>
              <a:tr h="9045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</a:t>
                      </a:r>
                      <a:r>
                        <a:rPr lang="hu-HU" sz="1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extLst>
                  <a:ext uri="{0D108BD9-81ED-4DB2-BD59-A6C34878D82A}">
                    <a16:rowId xmlns:a16="http://schemas.microsoft.com/office/drawing/2014/main" val="1228261127"/>
                  </a:ext>
                </a:extLst>
              </a:tr>
              <a:tr h="12279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Diákolimpiai Körzeti Úszóverseny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III.</a:t>
                      </a:r>
                      <a:r>
                        <a:rPr lang="hu-H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korcsoport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Csetreki</a:t>
                      </a:r>
                      <a:r>
                        <a:rPr lang="hu-H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Helga Luca, Takács Emma ,Csuka Izabella Halász Kata </a:t>
                      </a:r>
                      <a:endParaRPr lang="hu-HU" dirty="0" smtClean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extLst>
                  <a:ext uri="{0D108BD9-81ED-4DB2-BD59-A6C34878D82A}">
                    <a16:rowId xmlns:a16="http://schemas.microsoft.com/office/drawing/2014/main" val="635071866"/>
                  </a:ext>
                </a:extLst>
              </a:tr>
              <a:tr h="2185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Diákolimpiai Körzeti </a:t>
                      </a:r>
                      <a:r>
                        <a:rPr lang="hu-HU" sz="1800" dirty="0" smtClean="0">
                          <a:effectLst/>
                        </a:rPr>
                        <a:t>Úszóverseny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</a:t>
                      </a:r>
                      <a:r>
                        <a:rPr lang="hu-HU" sz="18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korcsport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err="1" smtClean="0">
                          <a:effectLst/>
                        </a:rPr>
                        <a:t>Csetreki</a:t>
                      </a:r>
                      <a:r>
                        <a:rPr lang="hu-HU" sz="1800" dirty="0" smtClean="0">
                          <a:effectLst/>
                        </a:rPr>
                        <a:t> Helga</a:t>
                      </a:r>
                      <a:r>
                        <a:rPr lang="hu-HU" sz="1800" baseline="0" dirty="0" smtClean="0">
                          <a:effectLst/>
                        </a:rPr>
                        <a:t> Luca, </a:t>
                      </a:r>
                      <a:r>
                        <a:rPr lang="hu-HU" sz="1800" dirty="0" smtClean="0">
                          <a:effectLst/>
                        </a:rPr>
                        <a:t>Dobos </a:t>
                      </a:r>
                      <a:r>
                        <a:rPr lang="hu-HU" sz="1800" dirty="0">
                          <a:effectLst/>
                        </a:rPr>
                        <a:t>Botond, Takács Emma, Ágoston Balázs, Kovács Bercel, Vadász Márton, </a:t>
                      </a:r>
                      <a:r>
                        <a:rPr lang="hu-HU" sz="1800" dirty="0" err="1">
                          <a:effectLst/>
                        </a:rPr>
                        <a:t>Csetreki</a:t>
                      </a:r>
                      <a:r>
                        <a:rPr lang="hu-HU" sz="1800" dirty="0">
                          <a:effectLst/>
                        </a:rPr>
                        <a:t> Blanka, Takács Lilla, Molnár Ada, Parti </a:t>
                      </a:r>
                      <a:r>
                        <a:rPr lang="hu-HU" sz="1800" dirty="0" smtClean="0">
                          <a:effectLst/>
                        </a:rPr>
                        <a:t>Dóra</a:t>
                      </a:r>
                      <a:endParaRPr lang="hu-HU" sz="1800" dirty="0">
                        <a:effectLst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2.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extLst>
                  <a:ext uri="{0D108BD9-81ED-4DB2-BD59-A6C34878D82A}">
                    <a16:rowId xmlns:a16="http://schemas.microsoft.com/office/drawing/2014/main" val="170573863"/>
                  </a:ext>
                </a:extLst>
              </a:tr>
              <a:tr h="6139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Diákolimpiai Körzeti </a:t>
                      </a:r>
                      <a:r>
                        <a:rPr lang="hu-HU" sz="1800" dirty="0" smtClean="0">
                          <a:effectLst/>
                        </a:rPr>
                        <a:t>Úszóverseny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II. korcsoport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Tánczos Rebeka, Takács Emma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4</a:t>
                      </a:r>
                      <a:r>
                        <a:rPr lang="hu-HU" sz="1800" dirty="0" smtClean="0">
                          <a:effectLst/>
                        </a:rPr>
                        <a:t>.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3" marR="55163" marT="0" marB="0"/>
                </a:tc>
                <a:extLst>
                  <a:ext uri="{0D108BD9-81ED-4DB2-BD59-A6C34878D82A}">
                    <a16:rowId xmlns:a16="http://schemas.microsoft.com/office/drawing/2014/main" val="1710972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85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080817"/>
              </p:ext>
            </p:extLst>
          </p:nvPr>
        </p:nvGraphicFramePr>
        <p:xfrm>
          <a:off x="360218" y="1579418"/>
          <a:ext cx="11674763" cy="49137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6266">
                  <a:extLst>
                    <a:ext uri="{9D8B030D-6E8A-4147-A177-3AD203B41FA5}">
                      <a16:colId xmlns:a16="http://schemas.microsoft.com/office/drawing/2014/main" val="556636652"/>
                    </a:ext>
                  </a:extLst>
                </a:gridCol>
                <a:gridCol w="2313824">
                  <a:extLst>
                    <a:ext uri="{9D8B030D-6E8A-4147-A177-3AD203B41FA5}">
                      <a16:colId xmlns:a16="http://schemas.microsoft.com/office/drawing/2014/main" val="2801247262"/>
                    </a:ext>
                  </a:extLst>
                </a:gridCol>
                <a:gridCol w="2472289">
                  <a:extLst>
                    <a:ext uri="{9D8B030D-6E8A-4147-A177-3AD203B41FA5}">
                      <a16:colId xmlns:a16="http://schemas.microsoft.com/office/drawing/2014/main" val="2057188384"/>
                    </a:ext>
                  </a:extLst>
                </a:gridCol>
                <a:gridCol w="1879659">
                  <a:extLst>
                    <a:ext uri="{9D8B030D-6E8A-4147-A177-3AD203B41FA5}">
                      <a16:colId xmlns:a16="http://schemas.microsoft.com/office/drawing/2014/main" val="3600465567"/>
                    </a:ext>
                  </a:extLst>
                </a:gridCol>
                <a:gridCol w="1982725">
                  <a:extLst>
                    <a:ext uri="{9D8B030D-6E8A-4147-A177-3AD203B41FA5}">
                      <a16:colId xmlns:a16="http://schemas.microsoft.com/office/drawing/2014/main" val="480934961"/>
                    </a:ext>
                  </a:extLst>
                </a:gridCol>
              </a:tblGrid>
              <a:tr h="8066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1657703"/>
                  </a:ext>
                </a:extLst>
              </a:tr>
              <a:tr h="806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Szép magyar beszéd városkörnyéki forduló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5-6. osztály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Sereg Máté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hu-HU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Solymosi Anita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312855"/>
                  </a:ext>
                </a:extLst>
              </a:tr>
              <a:tr h="8066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Szép magyar beszéd városkörnyéki forduló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5-6.osztály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Katona Emma Júlia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2.  </a:t>
                      </a:r>
                      <a:r>
                        <a:rPr lang="en-US" sz="1800" dirty="0" err="1" smtClean="0">
                          <a:effectLst/>
                          <a:latin typeface="+mn-lt"/>
                        </a:rPr>
                        <a:t>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Solymosi Anita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5532385"/>
                  </a:ext>
                </a:extLst>
              </a:tr>
              <a:tr h="8066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Szép magyar beszéd városkörnyéki forduló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7-8. osztály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  <a:latin typeface="+mn-lt"/>
                        </a:rPr>
                        <a:t>Schvarzkopf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 Lujza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800" dirty="0" err="1">
                          <a:effectLst/>
                          <a:latin typeface="+mn-lt"/>
                        </a:rPr>
                        <a:t>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Kovácsné Katona Irma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8246796"/>
                  </a:ext>
                </a:extLst>
              </a:tr>
              <a:tr h="8066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Szép magyar beszéd városkörnyéki forduló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7-8. osztály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Dávid Laura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2.  </a:t>
                      </a:r>
                      <a:r>
                        <a:rPr lang="en-US" sz="1800" dirty="0" err="1" smtClean="0">
                          <a:effectLst/>
                          <a:latin typeface="+mn-lt"/>
                        </a:rPr>
                        <a:t>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Sáreczki-Markovics Katalin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3843262"/>
                  </a:ext>
                </a:extLst>
              </a:tr>
              <a:tr h="8066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Szép magyar beszéd városkörnyéki forduló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7-8. osztály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Kiss Hédi Anna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3.  </a:t>
                      </a:r>
                      <a:r>
                        <a:rPr lang="en-US" sz="1800" dirty="0" err="1" smtClean="0">
                          <a:effectLst/>
                          <a:latin typeface="+mn-lt"/>
                        </a:rPr>
                        <a:t>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Solymosi Anita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1609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752805"/>
              </p:ext>
            </p:extLst>
          </p:nvPr>
        </p:nvGraphicFramePr>
        <p:xfrm>
          <a:off x="304799" y="1293094"/>
          <a:ext cx="11619345" cy="55598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11899">
                  <a:extLst>
                    <a:ext uri="{9D8B030D-6E8A-4147-A177-3AD203B41FA5}">
                      <a16:colId xmlns:a16="http://schemas.microsoft.com/office/drawing/2014/main" val="3840133759"/>
                    </a:ext>
                  </a:extLst>
                </a:gridCol>
                <a:gridCol w="2302842">
                  <a:extLst>
                    <a:ext uri="{9D8B030D-6E8A-4147-A177-3AD203B41FA5}">
                      <a16:colId xmlns:a16="http://schemas.microsoft.com/office/drawing/2014/main" val="2300966895"/>
                    </a:ext>
                  </a:extLst>
                </a:gridCol>
                <a:gridCol w="2460552">
                  <a:extLst>
                    <a:ext uri="{9D8B030D-6E8A-4147-A177-3AD203B41FA5}">
                      <a16:colId xmlns:a16="http://schemas.microsoft.com/office/drawing/2014/main" val="222396213"/>
                    </a:ext>
                  </a:extLst>
                </a:gridCol>
                <a:gridCol w="1870738">
                  <a:extLst>
                    <a:ext uri="{9D8B030D-6E8A-4147-A177-3AD203B41FA5}">
                      <a16:colId xmlns:a16="http://schemas.microsoft.com/office/drawing/2014/main" val="2450643859"/>
                    </a:ext>
                  </a:extLst>
                </a:gridCol>
                <a:gridCol w="1973314">
                  <a:extLst>
                    <a:ext uri="{9D8B030D-6E8A-4147-A177-3AD203B41FA5}">
                      <a16:colId xmlns:a16="http://schemas.microsoft.com/office/drawing/2014/main" val="1258875847"/>
                    </a:ext>
                  </a:extLst>
                </a:gridCol>
              </a:tblGrid>
              <a:tr h="5539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extLst>
                  <a:ext uri="{0D108BD9-81ED-4DB2-BD59-A6C34878D82A}">
                    <a16:rowId xmlns:a16="http://schemas.microsoft.com/office/drawing/2014/main" val="209146610"/>
                  </a:ext>
                </a:extLst>
              </a:tr>
              <a:tr h="83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Zrínyi Ilona Matematikaverseny 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2.osztály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Fórián Hanna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     6. hely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Varga Ildikó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extLst>
                  <a:ext uri="{0D108BD9-81ED-4DB2-BD59-A6C34878D82A}">
                    <a16:rowId xmlns:a16="http://schemas.microsoft.com/office/drawing/2014/main" val="43990266"/>
                  </a:ext>
                </a:extLst>
              </a:tr>
              <a:tr h="8371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Zrínyi Ilona Matematika Csapatverseny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8. 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Simon Petra, Tivadar </a:t>
                      </a:r>
                      <a:r>
                        <a:rPr lang="hu-HU" sz="1800" dirty="0" err="1">
                          <a:effectLst/>
                          <a:latin typeface="+mn-lt"/>
                        </a:rPr>
                        <a:t>Lilien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 Ágnes, Molnár Simon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     1. </a:t>
                      </a:r>
                      <a:r>
                        <a:rPr lang="en-US" sz="1800" dirty="0" err="1" smtClean="0">
                          <a:effectLst/>
                          <a:latin typeface="+mn-lt"/>
                        </a:rPr>
                        <a:t>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extLst>
                  <a:ext uri="{0D108BD9-81ED-4DB2-BD59-A6C34878D82A}">
                    <a16:rowId xmlns:a16="http://schemas.microsoft.com/office/drawing/2014/main" val="4105698297"/>
                  </a:ext>
                </a:extLst>
              </a:tr>
              <a:tr h="642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Zrínyi Ilona Matematika Egyéni 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8. osztály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Tivadar </a:t>
                      </a:r>
                      <a:r>
                        <a:rPr lang="hu-HU" sz="1800" dirty="0" err="1">
                          <a:effectLst/>
                          <a:latin typeface="+mn-lt"/>
                        </a:rPr>
                        <a:t>Lilien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 Ágnes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11. 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800" dirty="0" err="1" smtClean="0">
                          <a:effectLst/>
                          <a:latin typeface="+mn-lt"/>
                        </a:rPr>
                        <a:t>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extLst>
                  <a:ext uri="{0D108BD9-81ED-4DB2-BD59-A6C34878D82A}">
                    <a16:rowId xmlns:a16="http://schemas.microsoft.com/office/drawing/2014/main" val="2410071300"/>
                  </a:ext>
                </a:extLst>
              </a:tr>
              <a:tr h="642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Varga Tamás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8. 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Simon Petra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1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extLst>
                  <a:ext uri="{0D108BD9-81ED-4DB2-BD59-A6C34878D82A}">
                    <a16:rowId xmlns:a16="http://schemas.microsoft.com/office/drawing/2014/main" val="2687696938"/>
                  </a:ext>
                </a:extLst>
              </a:tr>
              <a:tr h="642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Varga Tamás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8. osztály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Tivadar Lilien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2286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5.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extLst>
                  <a:ext uri="{0D108BD9-81ED-4DB2-BD59-A6C34878D82A}">
                    <a16:rowId xmlns:a16="http://schemas.microsoft.com/office/drawing/2014/main" val="549579542"/>
                  </a:ext>
                </a:extLst>
              </a:tr>
              <a:tr h="642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Varga Tamás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8. osztály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Molnár Simon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7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extLst>
                  <a:ext uri="{0D108BD9-81ED-4DB2-BD59-A6C34878D82A}">
                    <a16:rowId xmlns:a16="http://schemas.microsoft.com/office/drawing/2014/main" val="1476419544"/>
                  </a:ext>
                </a:extLst>
              </a:tr>
              <a:tr h="6423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Varga Tamás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8. osztály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Arany Zoltán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8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312" marR="58312" marT="0" marB="0"/>
                </a:tc>
                <a:extLst>
                  <a:ext uri="{0D108BD9-81ED-4DB2-BD59-A6C34878D82A}">
                    <a16:rowId xmlns:a16="http://schemas.microsoft.com/office/drawing/2014/main" val="2994889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86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360002"/>
              </p:ext>
            </p:extLst>
          </p:nvPr>
        </p:nvGraphicFramePr>
        <p:xfrm>
          <a:off x="193964" y="1311565"/>
          <a:ext cx="11739419" cy="54467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3025">
                  <a:extLst>
                    <a:ext uri="{9D8B030D-6E8A-4147-A177-3AD203B41FA5}">
                      <a16:colId xmlns:a16="http://schemas.microsoft.com/office/drawing/2014/main" val="3604399599"/>
                    </a:ext>
                  </a:extLst>
                </a:gridCol>
                <a:gridCol w="2326638">
                  <a:extLst>
                    <a:ext uri="{9D8B030D-6E8A-4147-A177-3AD203B41FA5}">
                      <a16:colId xmlns:a16="http://schemas.microsoft.com/office/drawing/2014/main" val="2645195132"/>
                    </a:ext>
                  </a:extLst>
                </a:gridCol>
                <a:gridCol w="2485980">
                  <a:extLst>
                    <a:ext uri="{9D8B030D-6E8A-4147-A177-3AD203B41FA5}">
                      <a16:colId xmlns:a16="http://schemas.microsoft.com/office/drawing/2014/main" val="3655312219"/>
                    </a:ext>
                  </a:extLst>
                </a:gridCol>
                <a:gridCol w="1890069">
                  <a:extLst>
                    <a:ext uri="{9D8B030D-6E8A-4147-A177-3AD203B41FA5}">
                      <a16:colId xmlns:a16="http://schemas.microsoft.com/office/drawing/2014/main" val="1990601277"/>
                    </a:ext>
                  </a:extLst>
                </a:gridCol>
                <a:gridCol w="1993707">
                  <a:extLst>
                    <a:ext uri="{9D8B030D-6E8A-4147-A177-3AD203B41FA5}">
                      <a16:colId xmlns:a16="http://schemas.microsoft.com/office/drawing/2014/main" val="3538956864"/>
                    </a:ext>
                  </a:extLst>
                </a:gridCol>
              </a:tblGrid>
              <a:tr h="5653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2654438884"/>
                  </a:ext>
                </a:extLst>
              </a:tr>
              <a:tr h="603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Megyei Matematikaverseny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+mn-lt"/>
                        </a:rPr>
                        <a:t>5.osztály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Polónyi</a:t>
                      </a:r>
                      <a:r>
                        <a:rPr lang="hu-HU" sz="18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Zoltán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Bakó István</a:t>
                      </a:r>
                      <a:endParaRPr lang="hu-HU" sz="18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672091246"/>
                  </a:ext>
                </a:extLst>
              </a:tr>
              <a:tr h="388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Megyei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5.osztály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Kiss </a:t>
                      </a:r>
                      <a:r>
                        <a:rPr lang="hu-HU" sz="1800" dirty="0" err="1">
                          <a:effectLst/>
                          <a:latin typeface="+mn-lt"/>
                        </a:rPr>
                        <a:t>Mira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6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Bakó István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52583728"/>
                  </a:ext>
                </a:extLst>
              </a:tr>
              <a:tr h="3614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Megyei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     5. 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Kállai Nándor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13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Bakó István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1978060675"/>
                  </a:ext>
                </a:extLst>
              </a:tr>
              <a:tr h="565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Megyei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     6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. 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Sereg Máté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5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Katonáné Molnár Mária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2447892020"/>
                  </a:ext>
                </a:extLst>
              </a:tr>
              <a:tr h="722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Megyei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     6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. 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Kovács Anna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10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3361921368"/>
                  </a:ext>
                </a:extLst>
              </a:tr>
              <a:tr h="722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Megyei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    8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. 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Tivadar Lilien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1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715290662"/>
                  </a:ext>
                </a:extLst>
              </a:tr>
              <a:tr h="722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Megyei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    8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. 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Arany Zoltán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3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4280069500"/>
                  </a:ext>
                </a:extLst>
              </a:tr>
              <a:tr h="722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Megyei Matematikaverseny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  <a:latin typeface="+mn-lt"/>
                        </a:rPr>
                        <a:t>        8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. osztály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Simon Petra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</a:rPr>
                        <a:t>4</a:t>
                      </a:r>
                      <a:r>
                        <a:rPr lang="en-US" sz="180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hu-HU" sz="1800" dirty="0" smtClean="0">
                          <a:effectLst/>
                          <a:latin typeface="+mn-lt"/>
                        </a:rPr>
                        <a:t> hely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Fogarasiné Tamási Piroska, Bakó István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272" marR="60272" marT="0" marB="0"/>
                </a:tc>
                <a:extLst>
                  <a:ext uri="{0D108BD9-81ED-4DB2-BD59-A6C34878D82A}">
                    <a16:rowId xmlns:a16="http://schemas.microsoft.com/office/drawing/2014/main" val="42388225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39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Versenyeredmények</a:t>
            </a:r>
            <a:endParaRPr lang="hu-HU" b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272831"/>
              </p:ext>
            </p:extLst>
          </p:nvPr>
        </p:nvGraphicFramePr>
        <p:xfrm>
          <a:off x="138545" y="1403926"/>
          <a:ext cx="11767128" cy="5190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0208">
                  <a:extLst>
                    <a:ext uri="{9D8B030D-6E8A-4147-A177-3AD203B41FA5}">
                      <a16:colId xmlns:a16="http://schemas.microsoft.com/office/drawing/2014/main" val="2396310018"/>
                    </a:ext>
                  </a:extLst>
                </a:gridCol>
                <a:gridCol w="2332129">
                  <a:extLst>
                    <a:ext uri="{9D8B030D-6E8A-4147-A177-3AD203B41FA5}">
                      <a16:colId xmlns:a16="http://schemas.microsoft.com/office/drawing/2014/main" val="243725906"/>
                    </a:ext>
                  </a:extLst>
                </a:gridCol>
                <a:gridCol w="2491846">
                  <a:extLst>
                    <a:ext uri="{9D8B030D-6E8A-4147-A177-3AD203B41FA5}">
                      <a16:colId xmlns:a16="http://schemas.microsoft.com/office/drawing/2014/main" val="3564748405"/>
                    </a:ext>
                  </a:extLst>
                </a:gridCol>
                <a:gridCol w="1894532">
                  <a:extLst>
                    <a:ext uri="{9D8B030D-6E8A-4147-A177-3AD203B41FA5}">
                      <a16:colId xmlns:a16="http://schemas.microsoft.com/office/drawing/2014/main" val="2411275427"/>
                    </a:ext>
                  </a:extLst>
                </a:gridCol>
                <a:gridCol w="1998413">
                  <a:extLst>
                    <a:ext uri="{9D8B030D-6E8A-4147-A177-3AD203B41FA5}">
                      <a16:colId xmlns:a16="http://schemas.microsoft.com/office/drawing/2014/main" val="3394890856"/>
                    </a:ext>
                  </a:extLst>
                </a:gridCol>
              </a:tblGrid>
              <a:tr h="978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Verseny neve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Osztály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Név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Helyezés</a:t>
                      </a:r>
                      <a:endParaRPr lang="hu-HU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Felkészítő pedagógus</a:t>
                      </a:r>
                      <a:endParaRPr lang="hu-HU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715804"/>
                  </a:ext>
                </a:extLst>
              </a:tr>
              <a:tr h="1277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„Égig érő fa” mesemondó verseny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5-6. osztályos korcsoportban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5. osztály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Fülöp Debóra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2.</a:t>
                      </a:r>
                      <a:r>
                        <a:rPr lang="hu-HU" sz="1800" dirty="0" smtClean="0">
                          <a:effectLst/>
                        </a:rPr>
                        <a:t> hely</a:t>
                      </a:r>
                      <a:endParaRPr lang="hu-HU" sz="1800" dirty="0" smtClean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dirty="0" smtClean="0">
                          <a:effectLst/>
                        </a:rPr>
                        <a:t>Solymosi Anita</a:t>
                      </a:r>
                      <a:endParaRPr lang="hu-HU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9090908"/>
                  </a:ext>
                </a:extLst>
              </a:tr>
              <a:tr h="978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„Égig érő fa” mesemondó verseny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1-2. osztályos korcsoportban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2.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Szilágyi Lajos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 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r>
                        <a:rPr lang="en-US" sz="1800" dirty="0" smtClean="0">
                          <a:effectLst/>
                        </a:rPr>
                        <a:t>.</a:t>
                      </a:r>
                      <a:r>
                        <a:rPr lang="hu-HU" sz="1800" dirty="0" smtClean="0">
                          <a:effectLst/>
                        </a:rPr>
                        <a:t> hely</a:t>
                      </a: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Nagyné Szegedi Ildikó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46132520"/>
                  </a:ext>
                </a:extLst>
              </a:tr>
              <a:tr h="978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„Égig érő fa” mesemondó verseny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1-2. osztályos korcsoportban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2.osztály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Fórián Hanna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.</a:t>
                      </a:r>
                      <a:r>
                        <a:rPr lang="hu-HU" sz="1800" dirty="0" smtClean="0">
                          <a:effectLst/>
                        </a:rPr>
                        <a:t> hely</a:t>
                      </a: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Nagyné Szegedi Ildikó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0590908"/>
                  </a:ext>
                </a:extLst>
              </a:tr>
              <a:tr h="978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„Égig érő fa” mesemondó verseny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3-4. osztályos korcsoportban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smtClean="0">
                          <a:effectLst/>
                        </a:rPr>
                        <a:t>4. osztály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Győrffy-Biró Zalán Dániel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</a:rPr>
                        <a:t> </a:t>
                      </a:r>
                      <a:endParaRPr lang="hu-H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r>
                        <a:rPr lang="en-US" sz="1800" dirty="0" smtClean="0">
                          <a:effectLst/>
                        </a:rPr>
                        <a:t>.</a:t>
                      </a:r>
                      <a:r>
                        <a:rPr lang="hu-HU" sz="1800" dirty="0" smtClean="0">
                          <a:effectLst/>
                        </a:rPr>
                        <a:t> hely</a:t>
                      </a:r>
                      <a:endParaRPr lang="hu-HU" sz="18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 err="1">
                          <a:effectLst/>
                        </a:rPr>
                        <a:t>Turányiné</a:t>
                      </a:r>
                      <a:r>
                        <a:rPr lang="hu-HU" sz="1800" dirty="0">
                          <a:effectLst/>
                        </a:rPr>
                        <a:t> Balogh Beatrix</a:t>
                      </a:r>
                      <a:endParaRPr lang="hu-H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4954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72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1725</Words>
  <Application>Microsoft Office PowerPoint</Application>
  <PresentationFormat>Szélesvásznú</PresentationFormat>
  <Paragraphs>574</Paragraphs>
  <Slides>20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Office-téma</vt:lpstr>
      <vt:lpstr>Vármegyei versenyeredmények 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Országos versenyeredmények 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Katonáné Ferencz Éva Gabriella</dc:creator>
  <cp:lastModifiedBy>Kiss Irma</cp:lastModifiedBy>
  <cp:revision>40</cp:revision>
  <dcterms:created xsi:type="dcterms:W3CDTF">2023-06-25T09:44:14Z</dcterms:created>
  <dcterms:modified xsi:type="dcterms:W3CDTF">2023-06-28T07:17:08Z</dcterms:modified>
</cp:coreProperties>
</file>